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326" r:id="rId15"/>
    <p:sldId id="270" r:id="rId16"/>
    <p:sldId id="327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316" r:id="rId35"/>
    <p:sldId id="328" r:id="rId36"/>
    <p:sldId id="289" r:id="rId37"/>
    <p:sldId id="290" r:id="rId38"/>
    <p:sldId id="331" r:id="rId39"/>
    <p:sldId id="314" r:id="rId40"/>
    <p:sldId id="292" r:id="rId41"/>
    <p:sldId id="293" r:id="rId42"/>
    <p:sldId id="295" r:id="rId43"/>
    <p:sldId id="321" r:id="rId44"/>
    <p:sldId id="322" r:id="rId45"/>
    <p:sldId id="296" r:id="rId46"/>
    <p:sldId id="297" r:id="rId47"/>
    <p:sldId id="329" r:id="rId48"/>
    <p:sldId id="299" r:id="rId49"/>
    <p:sldId id="325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8" r:id="rId58"/>
    <p:sldId id="309" r:id="rId59"/>
    <p:sldId id="307" r:id="rId60"/>
    <p:sldId id="310" r:id="rId61"/>
    <p:sldId id="311" r:id="rId62"/>
    <p:sldId id="312" r:id="rId63"/>
    <p:sldId id="330" r:id="rId64"/>
    <p:sldId id="333" r:id="rId65"/>
    <p:sldId id="317" r:id="rId66"/>
    <p:sldId id="332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34627" autoAdjust="0"/>
    <p:restoredTop sz="86427" autoAdjust="0"/>
  </p:normalViewPr>
  <p:slideViewPr>
    <p:cSldViewPr snapToObjects="1">
      <p:cViewPr>
        <p:scale>
          <a:sx n="63" d="100"/>
          <a:sy n="63" d="100"/>
        </p:scale>
        <p:origin x="-680" y="-8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55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1D6E0-25E6-EE49-9AF5-BCB036794459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5FC12-A49A-0A4D-8A2C-7D997AD5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88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52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</a:t>
            </a:r>
            <a:r>
              <a:rPr lang="en-US" dirty="0" err="1" smtClean="0"/>
              <a:t>László</a:t>
            </a:r>
            <a:r>
              <a:rPr lang="en-US" dirty="0" smtClean="0"/>
              <a:t> Moholy-Nagy (American, 1894-1946)
    Title:     From the Radio Tower, Berlin
    Date:    </a:t>
            </a:r>
            <a:r>
              <a:rPr lang="en-US" dirty="0" smtClean="0"/>
              <a:t>1928</a:t>
            </a:r>
            <a:r>
              <a:rPr lang="en-US" dirty="0" smtClean="0"/>
              <a:t>
    Material:     </a:t>
            </a:r>
            <a:r>
              <a:rPr lang="en-US" dirty="0" smtClean="0"/>
              <a:t>gelatin </a:t>
            </a:r>
            <a:r>
              <a:rPr lang="en-US" dirty="0" smtClean="0"/>
              <a:t>silver </a:t>
            </a:r>
            <a:r>
              <a:rPr lang="en-US" dirty="0" smtClean="0"/>
              <a:t>photograph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Karl Blossfeldt
    Title:     Dipsacus laciniatus. 
    Date:   </a:t>
            </a:r>
            <a:r>
              <a:rPr lang="en-US" dirty="0" smtClean="0"/>
              <a:t>c. </a:t>
            </a:r>
            <a:r>
              <a:rPr lang="en-US" dirty="0" smtClean="0"/>
              <a:t>1900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August Sander (German, 1876-1964)
    Title:     Pastry Cook
    Date:     1928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</a:t>
            </a:r>
            <a:r>
              <a:rPr lang="en-US" dirty="0" smtClean="0"/>
              <a:t>El</a:t>
            </a:r>
            <a:r>
              <a:rPr lang="en-US" baseline="0" dirty="0" smtClean="0"/>
              <a:t> </a:t>
            </a:r>
            <a:r>
              <a:rPr lang="en-US" dirty="0" err="1" smtClean="0"/>
              <a:t>Lissitzky</a:t>
            </a:r>
            <a:r>
              <a:rPr lang="en-US" baseline="0" dirty="0" smtClean="0"/>
              <a:t> </a:t>
            </a:r>
            <a:r>
              <a:rPr lang="en-US" dirty="0" smtClean="0"/>
              <a:t>(</a:t>
            </a:r>
            <a:r>
              <a:rPr lang="en-US" dirty="0" smtClean="0"/>
              <a:t>Russian/Soviet)
    Title:     The Constructor, Self- Portrait
    Date:     1924
    Material:     photomontage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Alexander Rodchenko (Russian, 1891-1956)
    Title:     Driver
    Date:     1933
    Material:     gelatin silver process</a:t>
            </a:r>
            <a:r>
              <a:rPr lang="en-US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Eugène Atget (French, 1857-1927)
    Title:    Café  Au Tambour, 63 quai de la Tournelle (5e arr)
    Date:     1908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Claude Cahun (French, 1874-1954)
    Title:     Self-Portrait (Don’t</a:t>
            </a:r>
            <a:r>
              <a:rPr lang="en-US" baseline="0" dirty="0" smtClean="0"/>
              <a:t> Kiss Me, I am In Training</a:t>
            </a:r>
            <a:r>
              <a:rPr lang="en-US" dirty="0" smtClean="0"/>
              <a:t>
    Date:   1927
    Material: gelatin silver process, photography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Man Ray</a:t>
            </a:r>
            <a:r>
              <a:rPr lang="en-US" baseline="0" dirty="0" smtClean="0"/>
              <a:t> (American)</a:t>
            </a:r>
            <a:r>
              <a:rPr lang="en-US" dirty="0" smtClean="0"/>
              <a:t>
    Title:     Black and White
    Date:     1926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Man Ray (American)
    Title:     Untitled (</a:t>
            </a:r>
            <a:r>
              <a:rPr lang="en-US" dirty="0" err="1" smtClean="0"/>
              <a:t>Rayograph</a:t>
            </a:r>
            <a:r>
              <a:rPr lang="en-US" dirty="0" smtClean="0"/>
              <a:t>)
    Date:     1922
    Material:     gelatin silver </a:t>
            </a:r>
            <a:r>
              <a:rPr lang="en-US" dirty="0" smtClean="0"/>
              <a:t>print,</a:t>
            </a:r>
            <a:r>
              <a:rPr lang="en-US" baseline="0" dirty="0" smtClean="0"/>
              <a:t> photogram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Hans </a:t>
            </a:r>
            <a:r>
              <a:rPr lang="en-US" dirty="0" err="1" smtClean="0"/>
              <a:t>Bellmer</a:t>
            </a:r>
            <a:r>
              <a:rPr lang="en-US" baseline="0" dirty="0" smtClean="0"/>
              <a:t> (German)</a:t>
            </a:r>
            <a:r>
              <a:rPr lang="en-US" dirty="0" smtClean="0"/>
              <a:t>
    Title:     The Games of the Doll (Les Jeux de la </a:t>
            </a:r>
            <a:r>
              <a:rPr lang="en-US" dirty="0" err="1" smtClean="0"/>
              <a:t>Poupée</a:t>
            </a:r>
            <a:r>
              <a:rPr lang="en-US" dirty="0" smtClean="0"/>
              <a:t>)
    Date:     1938-49
    Material:     gelatin silver print, hand-colored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Alfred Stieglitz (American, 1864-1946)
    Title:     Winter - Fifth Avenue
    Date:     1893
    Material:     Photogravure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</a:t>
            </a:r>
            <a:r>
              <a:rPr lang="en-US" dirty="0" smtClean="0"/>
              <a:t> André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Kert</a:t>
            </a:r>
            <a:r>
              <a:rPr lang="en-US" baseline="0" dirty="0" err="1" smtClean="0"/>
              <a:t>ész</a:t>
            </a:r>
            <a:r>
              <a:rPr lang="en-US" dirty="0" smtClean="0"/>
              <a:t>
    Title:     </a:t>
            </a:r>
            <a:r>
              <a:rPr lang="en-US" dirty="0" err="1" smtClean="0"/>
              <a:t>Meudon</a:t>
            </a:r>
            <a:r>
              <a:rPr lang="en-US" dirty="0" smtClean="0"/>
              <a:t> 
    Date:     1928
   material:</a:t>
            </a:r>
            <a:r>
              <a:rPr lang="en-US" baseline="0" dirty="0" smtClean="0"/>
              <a:t> gelatin silver print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</a:t>
            </a:r>
            <a:r>
              <a:rPr lang="en-US" dirty="0" err="1" smtClean="0"/>
              <a:t>Brassai</a:t>
            </a:r>
            <a:r>
              <a:rPr lang="en-US" baseline="0" dirty="0" smtClean="0"/>
              <a:t> </a:t>
            </a:r>
            <a:r>
              <a:rPr lang="en-US" baseline="0" dirty="0" smtClean="0"/>
              <a:t>  (</a:t>
            </a:r>
            <a:r>
              <a:rPr lang="en-US" baseline="0" dirty="0" smtClean="0"/>
              <a:t>born </a:t>
            </a:r>
            <a:r>
              <a:rPr lang="en-US" baseline="0" dirty="0" err="1" smtClean="0"/>
              <a:t>Gyula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Halász</a:t>
            </a:r>
            <a:r>
              <a:rPr lang="en-US" baseline="0" dirty="0" smtClean="0"/>
              <a:t>, Hungarian</a:t>
            </a:r>
            <a:r>
              <a:rPr lang="en-US" baseline="0" dirty="0" smtClean="0"/>
              <a:t>/French)</a:t>
            </a:r>
            <a:r>
              <a:rPr lang="en-US" dirty="0" smtClean="0"/>
              <a:t>
    Title:     Bijou, Paris
    Date:     1933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Henri Cartier-Bresson
    Title: </a:t>
            </a:r>
            <a:r>
              <a:rPr lang="en-US" baseline="0" dirty="0" smtClean="0"/>
              <a:t> </a:t>
            </a:r>
            <a:r>
              <a:rPr lang="en-US" dirty="0" smtClean="0"/>
              <a:t>Alicante, Spain 1933.
    Date:     1933
</a:t>
            </a:r>
            <a:r>
              <a:rPr lang="en-US" baseline="0" dirty="0" smtClean="0"/>
              <a:t>    Material: gelatin silver print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</a:t>
            </a:r>
            <a:r>
              <a:rPr lang="en-US" dirty="0" smtClean="0"/>
              <a:t>Jacob </a:t>
            </a:r>
            <a:r>
              <a:rPr lang="en-US" dirty="0" smtClean="0"/>
              <a:t>A. </a:t>
            </a:r>
            <a:r>
              <a:rPr lang="en-US" dirty="0" smtClean="0"/>
              <a:t>Riis</a:t>
            </a:r>
            <a:r>
              <a:rPr lang="en-US" dirty="0" smtClean="0"/>
              <a:t>
    Title:     Bandit's roost:  59 1/2 Mulberry Street, New York, New York.
    Date:     1888.
    material: photography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</a:t>
            </a:r>
            <a:r>
              <a:rPr lang="en-US" dirty="0" smtClean="0"/>
              <a:t>Jacob</a:t>
            </a:r>
            <a:r>
              <a:rPr lang="en-US" baseline="0" dirty="0" smtClean="0"/>
              <a:t> </a:t>
            </a:r>
            <a:r>
              <a:rPr lang="en-US" baseline="0" dirty="0" smtClean="0"/>
              <a:t>A. </a:t>
            </a:r>
            <a:r>
              <a:rPr lang="en-US" baseline="0" dirty="0" smtClean="0"/>
              <a:t>Riis</a:t>
            </a:r>
            <a:r>
              <a:rPr lang="en-US" dirty="0" smtClean="0"/>
              <a:t> </a:t>
            </a:r>
            <a:r>
              <a:rPr lang="en-US" dirty="0" smtClean="0"/>
              <a:t>(1849-1914)
    Title:     Police Station Lodgers 8. An ancient women lodger in Eldridge Street Station.
    Date:     </a:t>
            </a:r>
            <a:r>
              <a:rPr lang="en-US" dirty="0" smtClean="0"/>
              <a:t>1890</a:t>
            </a:r>
            <a:r>
              <a:rPr lang="en-US" dirty="0" smtClean="0"/>
              <a:t>
</a:t>
            </a:r>
            <a:r>
              <a:rPr lang="en-US" baseline="0" dirty="0" smtClean="0"/>
              <a:t>   material: </a:t>
            </a:r>
            <a:r>
              <a:rPr lang="en-US" baseline="0" dirty="0" smtClean="0"/>
              <a:t>gelatin silver photograph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Lewis W. Hine
    Title:     Adolescent Girl, a Spinner, in a Carolina Cotton Mill
    Date:     1908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</a:t>
            </a:r>
            <a:r>
              <a:rPr lang="en-US" dirty="0" smtClean="0"/>
              <a:t> Dorothea</a:t>
            </a:r>
            <a:r>
              <a:rPr lang="en-US" baseline="0" dirty="0" smtClean="0"/>
              <a:t> Lange</a:t>
            </a:r>
            <a:r>
              <a:rPr lang="en-US" dirty="0" smtClean="0"/>
              <a:t>
    Title:     Migrant Mother 5, Nipomo, CA
    Date:     1936
    material</a:t>
            </a:r>
            <a:r>
              <a:rPr lang="en-US" dirty="0" smtClean="0"/>
              <a:t>: </a:t>
            </a:r>
            <a:r>
              <a:rPr lang="en-US" baseline="0" dirty="0" smtClean="0"/>
              <a:t> </a:t>
            </a:r>
            <a:r>
              <a:rPr lang="en-US" baseline="0" dirty="0" smtClean="0"/>
              <a:t>gelatin silver print photograph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Arthur Rothstein
    Title:     Farmer and Sons Walking in</a:t>
            </a:r>
            <a:r>
              <a:rPr lang="en-US" baseline="0" dirty="0" smtClean="0"/>
              <a:t> </a:t>
            </a:r>
            <a:r>
              <a:rPr lang="en-US" dirty="0" smtClean="0"/>
              <a:t>Dust Storm, Cimarron County, Oklahoma
    Date:     1936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Walker Evans, American
    Title:     Storefront and Signs, Beaufort, South Carolina
    Date:    1936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Walker Evans, (American)
    Title:     Allie Mae Burroughs, Wife of a Cotton Sharecropper, Hale County, Alabama
    Date:     1936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Frederick Holland Day (American, 1864-1933)
    Title:     The Seven Last Words of Christ; "Woman Behold Thy Son, Son Thy Mother”
     material:     platinum print; </a:t>
            </a:r>
            <a:r>
              <a:rPr lang="en-US" dirty="0" err="1" smtClean="0"/>
              <a:t>hotograph</a:t>
            </a:r>
            <a:r>
              <a:rPr lang="en-US" dirty="0" smtClean="0"/>
              <a:t>
    </a:t>
            </a:r>
            <a:r>
              <a:rPr lang="en-US" dirty="0" smtClean="0"/>
              <a:t>Date: </a:t>
            </a:r>
            <a:r>
              <a:rPr lang="en-US" dirty="0" smtClean="0"/>
              <a:t>1898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Weston, Edward (American, 1886-1958)
    Title:     Pepper No. 30
    Date:     1930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</a:t>
            </a:r>
            <a:r>
              <a:rPr lang="en-US" dirty="0" err="1" smtClean="0"/>
              <a:t>Ansel</a:t>
            </a:r>
            <a:r>
              <a:rPr lang="en-US" dirty="0" smtClean="0"/>
              <a:t> Adams</a:t>
            </a:r>
            <a:r>
              <a:rPr lang="en-US" baseline="0" dirty="0" smtClean="0"/>
              <a:t> (American)</a:t>
            </a:r>
            <a:r>
              <a:rPr lang="en-US" dirty="0" smtClean="0"/>
              <a:t>
    Title:     Moonrise, Hernandez, New Mexico 1941
    Date:     1941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Minor White American (American, 1908-1976)
    Title:     Rochester
    Date:      1959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Frederick Sommer
    Title:     Valise d'Adam
    Date:     1949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</a:t>
            </a:r>
            <a:r>
              <a:rPr lang="en-US" dirty="0" err="1" smtClean="0"/>
              <a:t>Weegee</a:t>
            </a:r>
            <a:r>
              <a:rPr lang="en-US" baseline="0" dirty="0" smtClean="0"/>
              <a:t> (American,</a:t>
            </a:r>
            <a:r>
              <a:rPr lang="en-US" dirty="0" smtClean="0"/>
              <a:t> 1899-1968)
    Title:     Brooklyn Schoolchildren See Gambler Murdered on Street</a:t>
            </a:r>
            <a:r>
              <a:rPr lang="en-US" baseline="0" dirty="0" smtClean="0"/>
              <a:t> (Their First Murder)</a:t>
            </a:r>
            <a:r>
              <a:rPr lang="en-US" dirty="0" smtClean="0"/>
              <a:t>
    Date:     1941
</a:t>
            </a:r>
            <a:r>
              <a:rPr lang="en-US" baseline="0" dirty="0" smtClean="0"/>
              <a:t>  Material: gelatin silver print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William Klein (American, 1928 - )
    Title:     Revolver. Broadway and 103rd Street, New York
    Date: 1954
    Material: gelatin</a:t>
            </a:r>
            <a:r>
              <a:rPr lang="en-US" baseline="0" dirty="0" smtClean="0"/>
              <a:t> silver print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Frank, Robert (American, born Switzerland, 1924-)
    Title:     Political Rally, Chicago from the series The Americans
    Date:     1956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Robert </a:t>
            </a:r>
            <a:r>
              <a:rPr lang="en-US" dirty="0" smtClean="0"/>
              <a:t>Frank</a:t>
            </a:r>
            <a:r>
              <a:rPr lang="en-US" baseline="0" dirty="0" smtClean="0"/>
              <a:t> (</a:t>
            </a:r>
            <a:r>
              <a:rPr lang="en-US" dirty="0" smtClean="0"/>
              <a:t>American</a:t>
            </a:r>
            <a:r>
              <a:rPr lang="en-US" dirty="0" smtClean="0"/>
              <a:t>, born </a:t>
            </a:r>
            <a:r>
              <a:rPr lang="en-US" dirty="0" smtClean="0"/>
              <a:t>Switzerland)</a:t>
            </a:r>
            <a:r>
              <a:rPr lang="en-US" dirty="0" smtClean="0"/>
              <a:t>
    Title:     Trolley, New Orleans
    Date:     1955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Creator: Roy </a:t>
            </a:r>
            <a:r>
              <a:rPr lang="en-US" dirty="0" err="1" smtClean="0"/>
              <a:t>DeCararva</a:t>
            </a:r>
            <a:r>
              <a:rPr lang="en-US" dirty="0" smtClean="0"/>
              <a:t> (American) </a:t>
            </a:r>
          </a:p>
          <a:p>
            <a:r>
              <a:rPr lang="en-US" dirty="0" smtClean="0"/>
              <a:t>Title: Pepsi</a:t>
            </a:r>
          </a:p>
          <a:p>
            <a:r>
              <a:rPr lang="en-US" dirty="0" smtClean="0"/>
              <a:t>Date: 1964</a:t>
            </a:r>
          </a:p>
          <a:p>
            <a:r>
              <a:rPr lang="en-US" dirty="0" smtClean="0"/>
              <a:t>Material: gelatin silver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65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Vivian </a:t>
            </a:r>
            <a:r>
              <a:rPr lang="en-US" dirty="0" smtClean="0"/>
              <a:t>Maier</a:t>
            </a:r>
            <a:r>
              <a:rPr lang="en-US" baseline="0" dirty="0" smtClean="0"/>
              <a:t> (</a:t>
            </a:r>
            <a:r>
              <a:rPr lang="en-US" dirty="0" smtClean="0"/>
              <a:t>American)</a:t>
            </a:r>
            <a:r>
              <a:rPr lang="en-US" dirty="0" smtClean="0"/>
              <a:t>
    Title:     Untitled
    </a:t>
            </a:r>
            <a:r>
              <a:rPr lang="en-US" dirty="0" smtClean="0"/>
              <a:t>Date:</a:t>
            </a:r>
            <a:r>
              <a:rPr lang="en-US" baseline="0" dirty="0" smtClean="0"/>
              <a:t>  </a:t>
            </a:r>
            <a:r>
              <a:rPr lang="en-US" baseline="0" dirty="0" smtClean="0"/>
              <a:t>c. 1960</a:t>
            </a:r>
            <a:r>
              <a:rPr lang="en-US" dirty="0" smtClean="0"/>
              <a:t>
    Material:     Gelatin silver print</a:t>
            </a:r>
            <a:r>
              <a:rPr lang="en-US" baseline="0" dirty="0" smtClean="0"/>
              <a:t> (printed 2011)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Gertrude </a:t>
            </a:r>
            <a:r>
              <a:rPr lang="en-US" dirty="0" err="1" smtClean="0"/>
              <a:t>Käsebier</a:t>
            </a:r>
            <a:r>
              <a:rPr lang="en-US" dirty="0" smtClean="0"/>
              <a:t>
    Title:     Blessed Art Thou Among Women
    Date:     c.1900
    Material:     photogravure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</a:t>
            </a:r>
            <a:r>
              <a:rPr lang="en-US" dirty="0" smtClean="0"/>
              <a:t>Garry </a:t>
            </a:r>
            <a:r>
              <a:rPr lang="en-US" dirty="0" err="1" smtClean="0"/>
              <a:t>Winogrand</a:t>
            </a:r>
            <a:r>
              <a:rPr lang="en-US" dirty="0" smtClean="0"/>
              <a:t>
    Title:     Hollywood Blvd., Los Angeles
    Date:     1969
   material: gelatin silver print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</a:t>
            </a:r>
            <a:r>
              <a:rPr lang="en-US" dirty="0" smtClean="0"/>
              <a:t>Lee  Friedlander</a:t>
            </a:r>
            <a:r>
              <a:rPr lang="en-US" dirty="0" smtClean="0"/>
              <a:t>
    Title:     Colorado
    Date:     1967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</a:t>
            </a:r>
            <a:r>
              <a:rPr lang="en-US" baseline="0" dirty="0" smtClean="0"/>
              <a:t> </a:t>
            </a:r>
            <a:r>
              <a:rPr lang="en-US" dirty="0" smtClean="0"/>
              <a:t>Diane </a:t>
            </a:r>
            <a:r>
              <a:rPr lang="en-US" dirty="0" err="1" smtClean="0"/>
              <a:t>Arbus</a:t>
            </a:r>
            <a:r>
              <a:rPr lang="en-US" dirty="0" smtClean="0"/>
              <a:t> (</a:t>
            </a:r>
            <a:r>
              <a:rPr lang="en-US" dirty="0" smtClean="0"/>
              <a:t>American, 1923-1971) 
    Title:     Hermaphrodite and Dog in a Carnival Trailer
    Date:     1970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
    Creator: </a:t>
            </a:r>
            <a:r>
              <a:rPr lang="en-US" dirty="0" smtClean="0"/>
              <a:t>Larry Clark</a:t>
            </a:r>
            <a:r>
              <a:rPr lang="en-US" baseline="0" dirty="0" smtClean="0"/>
              <a:t> (American</a:t>
            </a:r>
            <a:r>
              <a:rPr lang="en-US" baseline="0" dirty="0" smtClean="0"/>
              <a:t>)</a:t>
            </a:r>
            <a:r>
              <a:rPr lang="en-US" dirty="0" smtClean="0"/>
              <a:t>
    Title</a:t>
            </a:r>
            <a:r>
              <a:rPr lang="en-US" baseline="0" dirty="0" smtClean="0"/>
              <a:t>: Untitled (from </a:t>
            </a:r>
            <a:r>
              <a:rPr lang="en-US" i="1" baseline="0" dirty="0" smtClean="0"/>
              <a:t>Tulsa</a:t>
            </a:r>
            <a:r>
              <a:rPr lang="en-US" i="0" baseline="0" dirty="0" smtClean="0"/>
              <a:t>, published 1971)</a:t>
            </a:r>
          </a:p>
          <a:p>
            <a:r>
              <a:rPr lang="en-US" i="0" baseline="0" dirty="0" smtClean="0"/>
              <a:t>    Date: c. 1966</a:t>
            </a:r>
            <a:r>
              <a:rPr lang="en-US" dirty="0" smtClean="0"/>
              <a:t>
    material: gelatin silver</a:t>
            </a:r>
            <a:r>
              <a:rPr lang="en-US" baseline="0" dirty="0" smtClean="0"/>
              <a:t> print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</a:t>
            </a:r>
            <a:r>
              <a:rPr lang="en-US" dirty="0" smtClean="0"/>
              <a:t>Nan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Goldin</a:t>
            </a:r>
            <a:r>
              <a:rPr lang="en-US" baseline="0" dirty="0" smtClean="0"/>
              <a:t> (American)</a:t>
            </a:r>
            <a:r>
              <a:rPr lang="en-US" dirty="0" smtClean="0"/>
              <a:t>
    Title:     </a:t>
            </a:r>
            <a:r>
              <a:rPr lang="en-US" dirty="0" smtClean="0"/>
              <a:t>Greer and Robert on the Bed, from</a:t>
            </a:r>
            <a:r>
              <a:rPr lang="en-US" baseline="0" dirty="0" smtClean="0"/>
              <a:t> </a:t>
            </a:r>
            <a:r>
              <a:rPr lang="en-US" baseline="0" dirty="0" smtClean="0"/>
              <a:t>the book, </a:t>
            </a:r>
            <a:r>
              <a:rPr lang="en-US" i="1" baseline="0" dirty="0" smtClean="0"/>
              <a:t>The </a:t>
            </a:r>
            <a:r>
              <a:rPr lang="en-US" i="1" dirty="0" smtClean="0"/>
              <a:t>Ballad of Sexual </a:t>
            </a:r>
            <a:r>
              <a:rPr lang="en-US" i="1" dirty="0" smtClean="0"/>
              <a:t>Dependency</a:t>
            </a:r>
            <a:r>
              <a:rPr lang="en-US" dirty="0" smtClean="0"/>
              <a:t>
    Date:     </a:t>
            </a:r>
            <a:r>
              <a:rPr lang="en-US" dirty="0" smtClean="0"/>
              <a:t>1982</a:t>
            </a:r>
            <a:endParaRPr lang="en-US" dirty="0" smtClean="0"/>
          </a:p>
          <a:p>
            <a:r>
              <a:rPr lang="en-US" dirty="0" smtClean="0"/>
              <a:t>   material: </a:t>
            </a:r>
            <a:r>
              <a:rPr lang="en-US" dirty="0" err="1" smtClean="0"/>
              <a:t>cibachrome</a:t>
            </a:r>
            <a:r>
              <a:rPr lang="en-US" baseline="0" dirty="0" smtClean="0"/>
              <a:t> print</a:t>
            </a:r>
            <a:r>
              <a:rPr lang="en-US" dirty="0" smtClean="0"/>
              <a:t>
</a:t>
            </a:r>
            <a:r>
              <a:rPr lang="en-US" baseline="0" dirty="0" smtClean="0"/>
              <a:t>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Larry Sultan (American 1946-2009 )
    Title:     My Mother Posing for Me, from the series </a:t>
            </a:r>
            <a:r>
              <a:rPr lang="en-US" i="1" dirty="0" smtClean="0"/>
              <a:t>Pictures</a:t>
            </a:r>
            <a:r>
              <a:rPr lang="en-US" i="1" baseline="0" dirty="0" smtClean="0"/>
              <a:t> From Home</a:t>
            </a:r>
            <a:r>
              <a:rPr lang="en-US" dirty="0" smtClean="0"/>
              <a:t>
    Date:     1984
    Material:     chromogenic print
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Ralph Eugene </a:t>
            </a:r>
            <a:r>
              <a:rPr lang="en-US" dirty="0" err="1" smtClean="0"/>
              <a:t>Meatyard</a:t>
            </a:r>
            <a:r>
              <a:rPr lang="en-US" baseline="0" dirty="0" smtClean="0"/>
              <a:t> (</a:t>
            </a:r>
            <a:r>
              <a:rPr lang="en-US" dirty="0" smtClean="0"/>
              <a:t>American,</a:t>
            </a:r>
            <a:r>
              <a:rPr lang="en-US" baseline="0" dirty="0" smtClean="0"/>
              <a:t> </a:t>
            </a:r>
            <a:r>
              <a:rPr lang="en-US" dirty="0" smtClean="0"/>
              <a:t>1925-1972)
    Title:     Romance (N) from Ambrose Bierce, No. 3
</a:t>
            </a:r>
            <a:r>
              <a:rPr lang="en-US" baseline="0" dirty="0" smtClean="0"/>
              <a:t>     </a:t>
            </a:r>
            <a:r>
              <a:rPr lang="en-US" dirty="0" smtClean="0"/>
              <a:t>Date:     1962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Duane Michals (American, 1932 - )
    Title:     Chance Meeting
    Date:     1972
    Material:   six  gelatin</a:t>
            </a:r>
            <a:r>
              <a:rPr lang="en-US" baseline="0" dirty="0" smtClean="0"/>
              <a:t> silver prints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Lewis </a:t>
            </a:r>
            <a:r>
              <a:rPr lang="en-US" dirty="0" err="1" smtClean="0"/>
              <a:t>Baltz</a:t>
            </a:r>
            <a:r>
              <a:rPr lang="en-US" baseline="0" dirty="0" smtClean="0"/>
              <a:t> (American)</a:t>
            </a:r>
            <a:r>
              <a:rPr lang="en-US" dirty="0" smtClean="0"/>
              <a:t>
    Title:     Northwest Wall, Unoccupied Industrial Spaces, 17875 C and D, Skypark Circle, Irving</a:t>
            </a:r>
            <a:r>
              <a:rPr lang="en-US" baseline="0" dirty="0" smtClean="0"/>
              <a:t>, CA</a:t>
            </a:r>
            <a:r>
              <a:rPr lang="en-US" dirty="0" smtClean="0"/>
              <a:t>
    Date:     1974
    Material:     gelatin silver 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</a:t>
            </a:r>
            <a:r>
              <a:rPr lang="en-US" dirty="0" smtClean="0"/>
              <a:t>William  Eggleston</a:t>
            </a:r>
            <a:r>
              <a:rPr lang="en-US" baseline="0" dirty="0" smtClean="0"/>
              <a:t> </a:t>
            </a:r>
            <a:r>
              <a:rPr lang="en-US" dirty="0" smtClean="0"/>
              <a:t> (</a:t>
            </a:r>
            <a:r>
              <a:rPr lang="en-US" dirty="0" smtClean="0"/>
              <a:t>American, 1939-)
    Title:     Red Ceiling
    Date:     1973
    Material:     Dye imbibition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</a:t>
            </a:r>
            <a:r>
              <a:rPr lang="en-US" baseline="0" dirty="0" smtClean="0"/>
              <a:t> </a:t>
            </a:r>
            <a:r>
              <a:rPr lang="en-US" dirty="0" smtClean="0"/>
              <a:t>Clarence </a:t>
            </a:r>
            <a:r>
              <a:rPr lang="en-US" dirty="0" smtClean="0"/>
              <a:t>H. </a:t>
            </a:r>
            <a:r>
              <a:rPr lang="en-US" dirty="0" smtClean="0"/>
              <a:t>White (American, 1871-1925)
    Title:     Jane Felix White with Japanese umbrella
    Work Type:     </a:t>
            </a:r>
            <a:r>
              <a:rPr lang="en-US" dirty="0" err="1" smtClean="0"/>
              <a:t>autochrome</a:t>
            </a:r>
            <a:r>
              <a:rPr lang="en-US" dirty="0" smtClean="0"/>
              <a:t>
    Date: c. 1909
    Material:     autochrome process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</a:t>
            </a:r>
            <a:r>
              <a:rPr lang="en-US" dirty="0" smtClean="0"/>
              <a:t> Stephen Shore</a:t>
            </a:r>
            <a:r>
              <a:rPr lang="en-US" dirty="0" smtClean="0"/>
              <a:t>
    Title:     U.S. 10, Port Falls, Idaho
    Date:     1974
   material: color chromogenic</a:t>
            </a:r>
            <a:r>
              <a:rPr lang="en-US" baseline="0" dirty="0" smtClean="0"/>
              <a:t> print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</a:t>
            </a:r>
            <a:r>
              <a:rPr lang="en-US" dirty="0" smtClean="0"/>
              <a:t>Andy  </a:t>
            </a:r>
            <a:r>
              <a:rPr lang="en-US" dirty="0" smtClean="0"/>
              <a:t>Warhol</a:t>
            </a:r>
            <a:r>
              <a:rPr lang="en-US" dirty="0" smtClean="0"/>
              <a:t>,</a:t>
            </a:r>
            <a:r>
              <a:rPr lang="en-US" baseline="0" dirty="0" smtClean="0"/>
              <a:t> (American</a:t>
            </a:r>
            <a:r>
              <a:rPr lang="en-US" baseline="0" dirty="0" smtClean="0"/>
              <a:t>)</a:t>
            </a:r>
            <a:r>
              <a:rPr lang="en-US" dirty="0" smtClean="0"/>
              <a:t>
    Title:     Marilyn Monroe
    Date:     1962
</a:t>
            </a:r>
            <a:r>
              <a:rPr lang="en-US" baseline="0" dirty="0" smtClean="0"/>
              <a:t>   material: </a:t>
            </a:r>
            <a:r>
              <a:rPr lang="en-US" baseline="0" dirty="0" err="1" smtClean="0"/>
              <a:t>photosilkscreen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Robert Heinecken (American, 1931-2006)
    Title:     Untitled Periodicals</a:t>
            </a:r>
            <a:r>
              <a:rPr lang="en-US" baseline="0" dirty="0" smtClean="0"/>
              <a:t> </a:t>
            </a:r>
            <a:r>
              <a:rPr lang="en-US" dirty="0" smtClean="0"/>
              <a:t>(This is the way love is in 1970)
    Date:     1971
    Material:     offset lithography on magazine page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Martha Rosler (American, 1943-)
    Title:     Cleaning the Drapes</a:t>
            </a:r>
          </a:p>
          <a:p>
            <a:r>
              <a:rPr lang="en-US" dirty="0" smtClean="0"/>
              <a:t>    Date: </a:t>
            </a:r>
            <a:r>
              <a:rPr lang="en-US" baseline="0" dirty="0" smtClean="0"/>
              <a:t> c. 1970</a:t>
            </a:r>
            <a:r>
              <a:rPr lang="en-US" dirty="0" smtClean="0"/>
              <a:t>
    Material:     photomontage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John </a:t>
            </a:r>
            <a:r>
              <a:rPr lang="en-US" dirty="0" err="1" smtClean="0"/>
              <a:t>Baldessari</a:t>
            </a:r>
            <a:r>
              <a:rPr lang="en-US" dirty="0" smtClean="0"/>
              <a:t> (American, 1931 - )
    Title:     Heel
    Date:    1986
    Material:  photographs,</a:t>
            </a:r>
            <a:r>
              <a:rPr lang="en-US" baseline="0" dirty="0" smtClean="0"/>
              <a:t> oil stick, acrylic paint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Cindy Sherman
    Title:     Untitled Film Still #14
    Date:     1978
    Material: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Cindy Sherman (American, 1954 - )
    Title:     Untitled #96 (Centerfold Series)
    Date:</a:t>
            </a:r>
            <a:r>
              <a:rPr lang="en-US" baseline="0" dirty="0" smtClean="0"/>
              <a:t> </a:t>
            </a:r>
            <a:r>
              <a:rPr lang="en-US" dirty="0" smtClean="0"/>
              <a:t>1981
    Material:  chromogenic</a:t>
            </a:r>
            <a:r>
              <a:rPr lang="en-US" baseline="0" dirty="0" smtClean="0"/>
              <a:t> color print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</a:t>
            </a:r>
            <a:r>
              <a:rPr lang="en-US" dirty="0" err="1" smtClean="0"/>
              <a:t>Creatorr</a:t>
            </a:r>
            <a:r>
              <a:rPr lang="en-US" dirty="0" smtClean="0"/>
              <a:t>: Richard Prince (American, 1949 - )
    Title:     Untitled (Cowboy)
    Date:    1988
    Material:     Ektachrome (TM)
    Measurements:     40x60 inches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</a:t>
            </a:r>
            <a:r>
              <a:rPr lang="en-US" dirty="0" smtClean="0"/>
              <a:t>Creator: </a:t>
            </a:r>
            <a:r>
              <a:rPr lang="en-US" dirty="0" smtClean="0"/>
              <a:t>Barbara Kruger (American, 1945 - )
    Title:     Untitled</a:t>
            </a:r>
            <a:r>
              <a:rPr lang="en-US" baseline="0" dirty="0" smtClean="0"/>
              <a:t> [When I hear the word Culture I take out my Checkbook]</a:t>
            </a:r>
            <a:r>
              <a:rPr lang="en-US" dirty="0" smtClean="0"/>
              <a:t>
 </a:t>
            </a:r>
            <a:r>
              <a:rPr lang="en-US" baseline="0" dirty="0" smtClean="0"/>
              <a:t>   </a:t>
            </a:r>
            <a:r>
              <a:rPr lang="en-US" dirty="0" smtClean="0"/>
              <a:t>date: 1985
    Material: three</a:t>
            </a:r>
            <a:r>
              <a:rPr lang="en-US" baseline="0" dirty="0" smtClean="0"/>
              <a:t> gelatin silver prints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Lorna Simpson</a:t>
            </a:r>
            <a:r>
              <a:rPr lang="en-US" baseline="0" dirty="0" smtClean="0"/>
              <a:t> (</a:t>
            </a:r>
            <a:r>
              <a:rPr lang="en-US" dirty="0" smtClean="0"/>
              <a:t>America)
    Title:     Untitled (Two Necklines)
    Date:     1989
    Material:     two gelatin silver prints and 11 engraved plastic plaques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</a:t>
            </a:r>
            <a:r>
              <a:rPr lang="en-US" dirty="0" smtClean="0"/>
              <a:t> </a:t>
            </a:r>
            <a:r>
              <a:rPr lang="en-US" dirty="0" smtClean="0"/>
              <a:t>Alvin L</a:t>
            </a:r>
            <a:r>
              <a:rPr lang="en-US" dirty="0" smtClean="0"/>
              <a:t>. Coburn, </a:t>
            </a:r>
            <a:r>
              <a:rPr lang="en-US" dirty="0" smtClean="0"/>
              <a:t>1882-1966
    Title:     Flip Flap
    Date:     1908
    Material:     gelatin silver print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Jeff Wall (Canadian artist, 1946-)
    Title:     Mimic
    Date:     1982 
    Material:     </a:t>
            </a:r>
            <a:r>
              <a:rPr lang="en-US" dirty="0" err="1" smtClean="0"/>
              <a:t>Cibachrome</a:t>
            </a:r>
            <a:r>
              <a:rPr lang="en-US" dirty="0" smtClean="0"/>
              <a:t> transparency</a:t>
            </a:r>
            <a:r>
              <a:rPr lang="en-US" baseline="0" dirty="0" smtClean="0"/>
              <a:t> in a </a:t>
            </a:r>
            <a:r>
              <a:rPr lang="en-US" baseline="0" dirty="0" err="1" smtClean="0"/>
              <a:t>lightbox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</a:t>
            </a:r>
            <a:r>
              <a:rPr lang="en-US" dirty="0" smtClean="0"/>
              <a:t>Andreas </a:t>
            </a:r>
            <a:r>
              <a:rPr lang="en-US" dirty="0" err="1" smtClean="0"/>
              <a:t>Gursky</a:t>
            </a:r>
            <a:r>
              <a:rPr lang="en-US" baseline="0" dirty="0" smtClean="0"/>
              <a:t> (German)</a:t>
            </a:r>
            <a:r>
              <a:rPr lang="en-US" dirty="0" smtClean="0"/>
              <a:t>
    Title:     99 cent
    Date:     1999
    Material:     chromogenic</a:t>
            </a:r>
            <a:r>
              <a:rPr lang="en-US" baseline="0" dirty="0" smtClean="0"/>
              <a:t> </a:t>
            </a:r>
            <a:r>
              <a:rPr lang="en-US" dirty="0" smtClean="0"/>
              <a:t>print
    Measurements:     81 ½ c 132 ½</a:t>
            </a:r>
            <a:r>
              <a:rPr lang="en-US" baseline="0" dirty="0" smtClean="0"/>
              <a:t> inches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Orozco, Gabriel</a:t>
            </a:r>
            <a:r>
              <a:rPr lang="en-US" baseline="0" dirty="0" smtClean="0"/>
              <a:t> (Mexican)</a:t>
            </a:r>
            <a:r>
              <a:rPr lang="en-US" dirty="0" smtClean="0"/>
              <a:t>
    Title:     Cats and Watermelons
    Date:     1992
    Material:     </a:t>
            </a:r>
            <a:r>
              <a:rPr lang="en-US" dirty="0" err="1" smtClean="0"/>
              <a:t>cibachrome</a:t>
            </a:r>
            <a:r>
              <a:rPr lang="en-US" baseline="0" dirty="0" smtClean="0"/>
              <a:t> photograph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</a:t>
            </a:r>
            <a:r>
              <a:rPr lang="en-US" dirty="0" smtClean="0"/>
              <a:t>Mike</a:t>
            </a:r>
            <a:r>
              <a:rPr lang="en-US" baseline="0" dirty="0" smtClean="0"/>
              <a:t> Mandel and Larry Sultan</a:t>
            </a:r>
            <a:r>
              <a:rPr lang="en-US" dirty="0" smtClean="0"/>
              <a:t>
    Title:  </a:t>
            </a:r>
            <a:r>
              <a:rPr lang="en-US" dirty="0" smtClean="0"/>
              <a:t> (appropriated</a:t>
            </a:r>
            <a:r>
              <a:rPr lang="en-US" baseline="0" dirty="0" smtClean="0"/>
              <a:t> photograph</a:t>
            </a:r>
            <a:r>
              <a:rPr lang="en-US" dirty="0" smtClean="0"/>
              <a:t>  </a:t>
            </a:r>
            <a:r>
              <a:rPr lang="en-US" dirty="0" smtClean="0"/>
              <a:t>from</a:t>
            </a:r>
            <a:r>
              <a:rPr lang="en-US" baseline="0" dirty="0" smtClean="0"/>
              <a:t> the book</a:t>
            </a:r>
            <a:r>
              <a:rPr lang="en-US" dirty="0" smtClean="0"/>
              <a:t> </a:t>
            </a:r>
            <a:r>
              <a:rPr lang="en-US" i="1" dirty="0" smtClean="0"/>
              <a:t>Evidence)</a:t>
            </a:r>
            <a:r>
              <a:rPr lang="en-US" dirty="0" smtClean="0"/>
              <a:t>
    Date:     1977
    material:</a:t>
            </a:r>
            <a:r>
              <a:rPr lang="en-US" baseline="0" dirty="0" smtClean="0"/>
              <a:t> gelatin silver print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Creator: </a:t>
            </a:r>
            <a:r>
              <a:rPr lang="en-US" dirty="0" err="1" smtClean="0"/>
              <a:t>Taryn</a:t>
            </a:r>
            <a:r>
              <a:rPr lang="en-US" dirty="0" smtClean="0"/>
              <a:t> Simon (American)</a:t>
            </a:r>
          </a:p>
          <a:p>
            <a:r>
              <a:rPr lang="en-US" dirty="0" smtClean="0"/>
              <a:t>Title:</a:t>
            </a:r>
            <a:r>
              <a:rPr lang="en-US" baseline="0" dirty="0" smtClean="0"/>
              <a:t> Cryopreservation Unit, Cryonics Institute, Clinton Township, MI (From the series </a:t>
            </a:r>
            <a:r>
              <a:rPr lang="en-US" i="1" baseline="0" dirty="0" smtClean="0"/>
              <a:t>An American Index of the Hidden and Unfamiliar</a:t>
            </a:r>
            <a:r>
              <a:rPr lang="en-US" i="0" baseline="0" dirty="0" smtClean="0"/>
              <a:t>)</a:t>
            </a:r>
          </a:p>
          <a:p>
            <a:r>
              <a:rPr lang="en-US" i="0" baseline="0" dirty="0" smtClean="0"/>
              <a:t>Date: 2007</a:t>
            </a:r>
          </a:p>
          <a:p>
            <a:r>
              <a:rPr lang="en-US" i="0" baseline="0" dirty="0" smtClean="0"/>
              <a:t>Material: archival inkjet print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234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</a:t>
            </a:r>
            <a:r>
              <a:rPr lang="en-US" dirty="0" err="1" smtClean="0"/>
              <a:t>Yinka</a:t>
            </a:r>
            <a:r>
              <a:rPr lang="en-US" dirty="0" smtClean="0"/>
              <a:t> </a:t>
            </a:r>
            <a:r>
              <a:rPr lang="en-US" dirty="0" err="1" smtClean="0"/>
              <a:t>Shonibare</a:t>
            </a:r>
            <a:r>
              <a:rPr lang="en-US" baseline="0" dirty="0" smtClean="0"/>
              <a:t> (British-Nigerian)</a:t>
            </a:r>
            <a:r>
              <a:rPr lang="en-US" dirty="0" smtClean="0"/>
              <a:t>
    Title:     Diary of a Victorian Dandy: 19.00 Hours
    Date:     1998
    Material: chromogenic</a:t>
            </a:r>
            <a:r>
              <a:rPr lang="en-US" baseline="0" dirty="0" smtClean="0"/>
              <a:t> print</a:t>
            </a:r>
            <a:r>
              <a:rPr lang="en-US" dirty="0" smtClean="0"/>
              <a:t>
    Measurements:     78 1/2" x 96”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Creator:</a:t>
            </a:r>
            <a:r>
              <a:rPr lang="en-US" baseline="0" dirty="0" smtClean="0"/>
              <a:t> Carrie Mae Weems (American)</a:t>
            </a:r>
          </a:p>
          <a:p>
            <a:r>
              <a:rPr lang="en-US" baseline="0" dirty="0" smtClean="0"/>
              <a:t>Title: The Assassination of </a:t>
            </a:r>
            <a:r>
              <a:rPr lang="en-US" baseline="0" dirty="0" err="1" smtClean="0"/>
              <a:t>Medger</a:t>
            </a:r>
            <a:r>
              <a:rPr lang="en-US" baseline="0" dirty="0" smtClean="0"/>
              <a:t>, Malcolm, and Martin, from the series </a:t>
            </a:r>
            <a:r>
              <a:rPr lang="en-US" i="1" baseline="0" dirty="0" smtClean="0"/>
              <a:t>Constructing History</a:t>
            </a:r>
            <a:endParaRPr lang="en-US" baseline="0" dirty="0" smtClean="0"/>
          </a:p>
          <a:p>
            <a:r>
              <a:rPr lang="en-US" baseline="0" dirty="0" smtClean="0"/>
              <a:t>Date: 2008</a:t>
            </a:r>
          </a:p>
          <a:p>
            <a:r>
              <a:rPr lang="en-US" baseline="0" dirty="0" smtClean="0"/>
              <a:t>Material: archival pigment print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6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</a:t>
            </a:r>
            <a:r>
              <a:rPr lang="en-US" dirty="0" smtClean="0"/>
              <a:t>Hannah</a:t>
            </a:r>
            <a:r>
              <a:rPr lang="en-US" baseline="0" dirty="0" smtClean="0"/>
              <a:t> Hoch (German)</a:t>
            </a:r>
            <a:r>
              <a:rPr lang="en-US" dirty="0" smtClean="0"/>
              <a:t> </a:t>
            </a:r>
            <a:r>
              <a:rPr lang="en-US" dirty="0" smtClean="0"/>
              <a:t>
    Title:     Cut with the Kitchen Knife Dada through the Last Weimar Beer-Belly Cultural Epoch of Germany
    material:     </a:t>
            </a:r>
            <a:r>
              <a:rPr lang="en-US" dirty="0" err="1" smtClean="0"/>
              <a:t>photocollage</a:t>
            </a:r>
            <a:r>
              <a:rPr lang="en-US" dirty="0" smtClean="0"/>
              <a:t>
    Date:     </a:t>
            </a:r>
            <a:r>
              <a:rPr lang="en-US" dirty="0" smtClean="0"/>
              <a:t>1919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    John Heartfield (German, 1891-1968)
    Title:     Diagnosis "What brought about this spinal deformation?" "That's the organic effect of the perpetual 'Heil Hitler!'"
   material: photomechanical print
    Date:   1935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Creator: László Moholy-Nagy (American, 1894-1946)
    Title:     Photogram
    Date:  1926
    Material:     photogram, </a:t>
            </a:r>
            <a:r>
              <a:rPr lang="en-US" dirty="0" smtClean="0"/>
              <a:t>gelatin</a:t>
            </a:r>
            <a:r>
              <a:rPr lang="en-US" baseline="0" dirty="0" smtClean="0"/>
              <a:t> silver</a:t>
            </a:r>
            <a:r>
              <a:rPr lang="en-US" dirty="0" smtClean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FC12-A49A-0A4D-8A2C-7D997AD59937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30168-0B50-6848-BDC9-C959A438C6C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75641-18FD-DE49-912C-7036C1DB032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/SXMi&amp;source=ppt" TargetMode="External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dEdFUgJjg1QEI8dzF8KBUiV3Aqd1d3&amp;source=ppt" TargetMode="External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1Fcy8gLS8yKyAiFTx5RnsjV3gjcl0=&amp;source=ppt" TargetMode="External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vcVZ5eCM=&amp;source=ppt" TargetMode="External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8Qnsj&amp;source=ppt" TargetMode="External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VEZjI/Jjs0IjZUej54RnoqVXMpeA==&amp;source=ppt" TargetMode="External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8R30u&amp;source=ppt" TargetMode="External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/TxTdD4gJDAnIS4ld1N7R3MnXn8jcVw=&amp;source=ppt" TargetMode="External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NVfzckJjw9NEA7eD95QX4tXn4u&amp;source=ppt" TargetMode="External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dEdFUgJjg1QEI8dzF8KBUqVnQoe1hx&amp;source=ppt" TargetMode="External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VEZjI/Jjs0IjZUej54RnoqWHssfQ==&amp;source=ppt" TargetMode="Externa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oeV99dCk=&amp;source=ppt" TargetMode="External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qdVJ9fSA=&amp;source=ppt" TargetMode="External"/><Relationship Id="rId4" Type="http://schemas.openxmlformats.org/officeDocument/2006/relationships/image" Target="../media/image21.jpe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1Mcjw9MjA9NEA7eD96QHoqX3Uh&amp;source=ppt" TargetMode="External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jNTaD4kJDgpQSs8ej16Qw==&amp;source=ppt" TargetMode="External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1OeSI2JCxdLS04eT19R3stVg==&amp;source=ppt" TargetMode="External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BCbzIrLCUoLSk0Y1N7R3srWncmeVl+&amp;source=ppt" TargetMode="External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od1R5eiU=&amp;source=ppt" TargetMode="External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dEdFUgJjg1QEI8dzF8KBUtUXglfVx4&amp;source=ppt" TargetMode="External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NMaSQqNyc8KyAiFTx5RnsvWn0md1g=&amp;source=ppt" TargetMode="External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1Efjk2ODA0KyYrZD5/XnVHXnogd158fyI=&amp;source=ppt" TargetMode="External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9Rn8q&amp;source=ppt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1Fcy8gLS8yKyAiFTx5RnsiUHkpf10=&amp;source=ppt" TargetMode="External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1Efjk2MjY5MTs4YVN7R3IgW3koeQ==&amp;source=ppt" TargetMode="External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dEdFUgJjg1QEI8dzF8KBUjUXwrfV1+&amp;source=ppt" TargetMode="External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dEdFUgJjg1QEI8dzF8KBUiV3wofF5w&amp;source=ppt" TargetMode="External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oeFl7eSo=&amp;source=ppt" TargetMode="External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8R30q&amp;source=ppt" TargetMode="External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1Fcy8gLS8yKyAiFTx5RnsiUHguflg=&amp;source=ppt" TargetMode="External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dEdFUgJjg1QEI8dzF8KBQjVXInflx+&amp;source=ppt" TargetMode="External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dEdFUgJjg1QEI8dzF8KBIsXXkhcl58&amp;source=ppt" TargetMode="External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5Jcj0oMloyLyw/fz99RHQj&amp;source=ppt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pe1FwdCs=&amp;source=ppt" TargetMode="External"/><Relationship Id="rId4" Type="http://schemas.openxmlformats.org/officeDocument/2006/relationships/image" Target="../media/image41.jpe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qeF1xcCY=&amp;source=ppt" TargetMode="External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dEdFUgJjg1QEI8dzF8KBQjVXIkfVJx&amp;source=ppt" TargetMode="External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4jEkdDElKDEyRUY6fz54QXhAMXgoe1xwdSc=&amp;source=ppt" TargetMode="External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oelp5fyI=&amp;source=ppt" TargetMode="External"/><Relationship Id="rId4" Type="http://schemas.openxmlformats.org/officeDocument/2006/relationships/image" Target="../media/image46.jpeg"/><Relationship Id="rId5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dEdFUgJjg1QEI8dzF8KBUtXnoqflh4&amp;source=ppt" TargetMode="External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1Efjk2MjY5MTs4YVN7R3IgWHguew==&amp;source=ppt" TargetMode="External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8RHYi&amp;source=ppt" TargetMode="External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1Efjk2ODA0KyYrZD5/XnVHXnogd15+cis=&amp;source=ppt" TargetMode="External"/><Relationship Id="rId4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dEdFUgJjg1QEI8dzF8KBQjVXMkfFh5&amp;source=ppt" TargetMode="External"/><Relationship Id="rId4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8RH8g&amp;source=ppt" TargetMode="External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vf1t7fSM=&amp;source=ppt" TargetMode="External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seFl6eSQ=&amp;source=ppt" TargetMode="External"/><Relationship Id="rId4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h+RH4h&amp;source=ppt" TargetMode="External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4jEgczkpLFpfKyI1fVMXQX4qWngqfg==&amp;source=ppt" TargetMode="External"/><Relationship Id="rId4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8RX8s&amp;source=ppt" TargetMode="External"/><Relationship Id="rId4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/TxTdD4gJDAnIS4ld1N7R3soWHovflZw&amp;source=ppt" TargetMode="External"/><Relationship Id="rId4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8Rn4r&amp;source=ppt" TargetMode="External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8RH4h&amp;source=ppt" TargetMode="External"/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/SXgk&amp;source=ppt" TargetMode="External"/><Relationship Id="rId4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D5Jcj0oMloyLyw/fz96T3Qk&amp;source=ppt" TargetMode="External"/><Relationship Id="rId4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seV94dCY=&amp;source=ppt" TargetMode="External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caS8oMloyLyw4fThyS3gm&amp;source=ppt" TargetMode="External"/><Relationship Id="rId4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ovfFp+eCE=&amp;source=ppt" TargetMode="External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ogdVh6cyo=&amp;source=ppt" TargetMode="External"/><Relationship Id="rId4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god1JydSM=&amp;source=ppt" TargetMode="External"/><Relationship Id="rId4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/TxTdD4gJDAnIS4ld1N7R3soWnwpfFl5&amp;source=ppt" TargetMode="External"/><Relationship Id="rId4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8CJGczI9NzldLS1WEDhzTnkrX3ooeVx6eyI=&amp;source=ppt" TargetMode="External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8QXMn&amp;source=ppt" TargetMode="External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artstor.org/library/secure/ViewImages?id=+TtDZyM9RDczKis4fzp9RX0v&amp;source=ppt" TargetMode="External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676400"/>
            <a:ext cx="7772400" cy="1470025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Verdana"/>
                <a:cs typeface="Verdana"/>
              </a:rPr>
              <a:t>113 Final Exam Pool</a:t>
            </a:r>
            <a:br>
              <a:rPr lang="en-US" sz="1800" dirty="0" smtClean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lang="en-US" sz="1800" dirty="0">
                <a:solidFill>
                  <a:srgbClr val="FFFFFF"/>
                </a:solidFill>
                <a:latin typeface="Verdana"/>
                <a:cs typeface="Verdana"/>
              </a:rPr>
              <a:t/>
            </a:r>
            <a:br>
              <a:rPr lang="en-US" sz="1800" dirty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lang="en-US" sz="1800" dirty="0" smtClean="0">
                <a:solidFill>
                  <a:srgbClr val="FFFFFF"/>
                </a:solidFill>
                <a:latin typeface="Verdana"/>
                <a:cs typeface="Verdana"/>
              </a:rPr>
              <a:t>Memorize artist’s name and image date</a:t>
            </a:r>
            <a:endParaRPr lang="en-US" sz="18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012be09-53cf-4449-8a2c-97768a30f27e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918" y="5264"/>
            <a:ext cx="4884163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9d92acda-3cd0-46d8-aa55-fdc949b3f8eb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158" y="5264"/>
            <a:ext cx="5321684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030a115-dd66-4cc1-b7f0-45e7ad1f6f9b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622" y="5264"/>
            <a:ext cx="5312755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aac2551-d5be-409a-84d2-18e3cd8bdd03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20" y="5264"/>
            <a:ext cx="7777159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072f5b6-183c-4af6-8478-2b72b17633d8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188308"/>
            <a:ext cx="9143296" cy="64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3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8f7354d-f6fa-45e8-a742-2578968f4399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371" y="5264"/>
            <a:ext cx="5375258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e3251da-2a5f-460a-98be-160f9b7ff6a3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312" y="5264"/>
            <a:ext cx="4857376" cy="68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59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aecc102-c5d3-4c7c-bfab-0f810a7d0eda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72231"/>
            <a:ext cx="9143296" cy="67235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f7f8638-b961-45c8-bf35-d4b6895adcbe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93" y="5264"/>
            <a:ext cx="5330613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556f1a1-8f79-4fd3-bc30-8a1345acd4b6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586" y="5264"/>
            <a:ext cx="6812827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6b7469e-211d-4a7c-9fef-3afcca4cdb71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421" y="5264"/>
            <a:ext cx="4759157" cy="6857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b8f0f7e-6298-478d-8b4a-7eca890d5e68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847" y="5264"/>
            <a:ext cx="4866305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815b4cb0-67a6-42f1-96b8-ac5f1ea935ac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13" y="5264"/>
            <a:ext cx="5410974" cy="6857472"/>
          </a:xfrm>
          <a:prstGeom prst="rect">
            <a:avLst/>
          </a:prstGeom>
        </p:spPr>
      </p:pic>
      <p:pic>
        <p:nvPicPr>
          <p:cNvPr id="2" name="Picture 1" descr="ECO_13226_009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13" y="-4671"/>
            <a:ext cx="5410974" cy="68674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b553d99-22a6-4aff-8f05-07f040c70a68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371353"/>
            <a:ext cx="9143296" cy="612529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22f4809-eb4e-4452-b13e-8f6b00c0c236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945" y="5264"/>
            <a:ext cx="5268110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9d48af4e-034f-4814-99c4-790ea8a1db70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80" y="5264"/>
            <a:ext cx="8571840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c2bc62c-5715-4168-b28f-3c307dfc76a2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1" y="5264"/>
            <a:ext cx="8768278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abc8d5e-c098-4dca-96d1-5c3c36af8581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016" y="5264"/>
            <a:ext cx="5285968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4c93410-a39c-45dc-bd87-857f6bb15991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15" y="5264"/>
            <a:ext cx="6794969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b16b85a-9420-44bc-b1ac-bc6f63be21a2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25" y="5264"/>
            <a:ext cx="8759349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853cd4-5fff-4a7b-aba9-5f3f58e731ff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74" y="5264"/>
            <a:ext cx="5527051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2e6cf10-88da-44e5-b20b-48a723eadca1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726" y="5264"/>
            <a:ext cx="5464548" cy="6857472"/>
          </a:xfrm>
          <a:prstGeom prst="rect">
            <a:avLst/>
          </a:prstGeom>
        </p:spPr>
      </p:pic>
      <p:pic>
        <p:nvPicPr>
          <p:cNvPr id="2" name="Picture 1" descr="m19730027000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26" y="0"/>
            <a:ext cx="546454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189488d-5404-4d35-be97-7245ad36efeb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977" y="5264"/>
            <a:ext cx="5402045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972d30f-3deb-4f36-9e35-2626b50e5d4a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63302"/>
            <a:ext cx="9143296" cy="67413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d0eec21-4510-424a-9765-b43c06432bde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371" y="5264"/>
            <a:ext cx="5375258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a919c63-3176-4141-87a3-6cc00c23046e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119" y="5264"/>
            <a:ext cx="5437761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448aa60-ecda-4be9-995a-95febc8258a0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03" y="5264"/>
            <a:ext cx="8803994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649cf0-719c-43fc-8363-3aeb7fde98d4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732" y="5264"/>
            <a:ext cx="5214536" cy="68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66414e2-5e40-4c58-ae29-f0cad949aa0a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640" y="5264"/>
            <a:ext cx="4562719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46bed42-9e48-472f-ba9d-820bc36aa74a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107947"/>
            <a:ext cx="9143296" cy="66521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6-362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36" r="-30136"/>
          <a:stretch>
            <a:fillRect/>
          </a:stretch>
        </p:blipFill>
        <p:spPr>
          <a:xfrm>
            <a:off x="484932" y="152400"/>
            <a:ext cx="8229600" cy="6629400"/>
          </a:xfrm>
        </p:spPr>
      </p:pic>
    </p:spTree>
    <p:extLst>
      <p:ext uri="{BB962C8B-B14F-4D97-AF65-F5344CB8AC3E}">
        <p14:creationId xmlns:p14="http://schemas.microsoft.com/office/powerpoint/2010/main" val="3192856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66e831f-4932-48a3-a2e0-a884b5302747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799" y="5264"/>
            <a:ext cx="6866401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c513458-fdd6-47c6-9e57-4fb43c4ded7b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046" y="5264"/>
            <a:ext cx="4035908" cy="6857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ece5f-c8bc-4912-ac3b-64887a11c5c0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433856"/>
            <a:ext cx="9143296" cy="6000288"/>
          </a:xfrm>
          <a:prstGeom prst="rect">
            <a:avLst/>
          </a:prstGeom>
        </p:spPr>
      </p:pic>
      <p:pic>
        <p:nvPicPr>
          <p:cNvPr id="2" name="Picture 1" descr="Screen Shot 2018-04-29 at 2.59.0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56"/>
            <a:ext cx="9144000" cy="619843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a0705f3-bc14-45f1-837e-d725e3961a32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442785"/>
            <a:ext cx="9143296" cy="598243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6c8419a-3058-4f26-8a4e-caee391c3665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51" y="5264"/>
            <a:ext cx="6803898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960a128-dce9-4d7f-a3b5-539edcaf28e0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21" y="5264"/>
            <a:ext cx="4482358" cy="68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82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91e2904-f26f-40be-afdf-c2737d6523e4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487430"/>
            <a:ext cx="9143296" cy="5893140"/>
          </a:xfrm>
          <a:prstGeom prst="rect">
            <a:avLst/>
          </a:prstGeom>
        </p:spPr>
      </p:pic>
      <p:pic>
        <p:nvPicPr>
          <p:cNvPr id="2" name="Picture 1" descr="P78044_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" y="293145"/>
            <a:ext cx="9144000" cy="61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80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4e8c861-8d53-4da4-8b3c-5094f3a02bc2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92" y="5264"/>
            <a:ext cx="8348615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da2f511-e34a-4a16-9327-de835940a0ad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13" y="5264"/>
            <a:ext cx="7196774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c27dca9-f2ef-4b8d-894f-325ec5061a99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391" y="5264"/>
            <a:ext cx="6009217" cy="68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44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673262a-db4b-4e8e-b5d1-3013c72338a7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474036"/>
            <a:ext cx="9143296" cy="591992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213fd86-fe47-4fa8-9538-83b29a7808f1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474036"/>
            <a:ext cx="9143296" cy="59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8637051-4812-4ca8-bf64-fe976071854e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711" y="5264"/>
            <a:ext cx="4580577" cy="6857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814347c-3b20-4ecc-9b62-74539a714f0d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4" y="5264"/>
            <a:ext cx="8562911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bdfe603-5848-430d-ab71-888603dfb893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723" y="5264"/>
            <a:ext cx="4080553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25aa0b7-463c-47a5-847f-6ba282663620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383" y="5264"/>
            <a:ext cx="4875234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7662a28-4287-441e-9851-18a57787db1d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4" y="130270"/>
            <a:ext cx="9143296" cy="6607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d19c37e-7bc3-4c98-9b55-492d7fc7ec2c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758" y="5264"/>
            <a:ext cx="5598483" cy="6857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3e4b4a9-03e9-4c5f-94dc-18d83541fe80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764" y="5264"/>
            <a:ext cx="5348471" cy="6857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69e3f99-e5db-4e58-92cf-c497c8162643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933880"/>
            <a:ext cx="9143296" cy="50002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c60ea8d-5272-4b23-a2b1-f6a9a1f31285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0" y="5264"/>
            <a:ext cx="4464500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6f4e988-04e6-48a8-b52d-5b81e91bb687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206" y="5264"/>
            <a:ext cx="3321588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7ee2e91-ffd8-428f-bce0-0b708d3bd992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674939"/>
            <a:ext cx="9143296" cy="55181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595f067-163f-4bbc-8a2d-e6ce359bf28e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356" y="5264"/>
            <a:ext cx="4491287" cy="6857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712f95a-921a-493e-8258-662c17709dba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3" y="5264"/>
            <a:ext cx="7911094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eee5e03-32e7-4660-9553-460e7733aa73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" y="625829"/>
            <a:ext cx="9143296" cy="561634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9bf20c65-91fb-4742-8daa-b79ac9f42e7e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41" y="5264"/>
            <a:ext cx="8687917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db0128b-2ad2-40df-81f5-2a038e899867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96" y="5264"/>
            <a:ext cx="6991407" cy="68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41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ihu_2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r="3600"/>
          <a:stretch>
            <a:fillRect/>
          </a:stretch>
        </p:blipFill>
        <p:spPr>
          <a:xfrm>
            <a:off x="457200" y="0"/>
            <a:ext cx="8229600" cy="6858000"/>
          </a:xfrm>
        </p:spPr>
      </p:pic>
    </p:spTree>
    <p:extLst>
      <p:ext uri="{BB962C8B-B14F-4D97-AF65-F5344CB8AC3E}">
        <p14:creationId xmlns:p14="http://schemas.microsoft.com/office/powerpoint/2010/main" val="3540776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f781b3b-1968-4528-afec-5a912a7851b3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6" y="5264"/>
            <a:ext cx="8955787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arger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4" r="-11364"/>
          <a:stretch>
            <a:fillRect/>
          </a:stretch>
        </p:blipFill>
        <p:spPr>
          <a:xfrm>
            <a:off x="457851" y="120039"/>
            <a:ext cx="8229600" cy="6705600"/>
          </a:xfrm>
        </p:spPr>
      </p:pic>
    </p:spTree>
    <p:extLst>
      <p:ext uri="{BB962C8B-B14F-4D97-AF65-F5344CB8AC3E}">
        <p14:creationId xmlns:p14="http://schemas.microsoft.com/office/powerpoint/2010/main" val="279469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930d886-c5c0-4904-98db-6c6d4c1ed5b3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906" y="5264"/>
            <a:ext cx="5384187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800d45a-baf7-4d75-bab8-8f6dfe4dbdc1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099" y="5264"/>
            <a:ext cx="4803802" cy="68574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96d5f4e-4d64-4f1e-81e1-d40a53e277ee.jpg" descr="ARTstor 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060" y="5264"/>
            <a:ext cx="4919879" cy="68574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747</Words>
  <Application>Microsoft Macintosh PowerPoint</Application>
  <PresentationFormat>On-screen Show (4:3)</PresentationFormat>
  <Paragraphs>144</Paragraphs>
  <Slides>66</Slides>
  <Notes>66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113 Final Exam Pool  Memorize artist’s name and image 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Artstor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Bard College</cp:lastModifiedBy>
  <cp:revision>21</cp:revision>
  <dcterms:created xsi:type="dcterms:W3CDTF">2008-10-04T01:54:22Z</dcterms:created>
  <dcterms:modified xsi:type="dcterms:W3CDTF">2018-04-30T12:46:28Z</dcterms:modified>
</cp:coreProperties>
</file>